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</p:sldIdLst>
  <p:sldSz cy="5143500" cx="9144000"/>
  <p:notesSz cx="6858000" cy="9144000"/>
  <p:embeddedFontLst>
    <p:embeddedFont>
      <p:font typeface="Inconsolata"/>
      <p:regular r:id="rId25"/>
      <p:bold r:id="rId26"/>
    </p:embeddedFont>
    <p:embeddedFont>
      <p:font typeface="Oswald"/>
      <p:regular r:id="rId27"/>
      <p:bold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496D603-0079-43EB-8DC6-0CF9F3D4ECC9}">
  <a:tblStyle styleId="{9496D603-0079-43EB-8DC6-0CF9F3D4ECC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Inconsolata-bold.fntdata"/><Relationship Id="rId25" Type="http://schemas.openxmlformats.org/officeDocument/2006/relationships/font" Target="fonts/Inconsolata-regular.fntdata"/><Relationship Id="rId28" Type="http://schemas.openxmlformats.org/officeDocument/2006/relationships/font" Target="fonts/Oswald-bold.fntdata"/><Relationship Id="rId27" Type="http://schemas.openxmlformats.org/officeDocument/2006/relationships/font" Target="fonts/Oswald-regular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fe2422ce2b_0_1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fe2422ce2b_0_1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fe2422ce2b_0_10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fe2422ce2b_0_10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fe2422ce2b_0_10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fe2422ce2b_0_10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38425012f9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138425012f9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38425012f9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138425012f9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fe2422ce2b_0_1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fe2422ce2b_0_1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38425012f9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138425012f9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fe2422ce2b_0_10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fe2422ce2b_0_10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fe2422ce2b_0_10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fe2422ce2b_0_10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fe2422ce2b_0_9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fe2422ce2b_0_9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fe2422ce2b_0_10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fe2422ce2b_0_10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138425012f9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138425012f9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fe2422ce2b_0_10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fe2422ce2b_0_10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fe2422ce2b_0_10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fe2422ce2b_0_10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fe2422ce2b_0_1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fe2422ce2b_0_1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fe2422ce2b_0_10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fe2422ce2b_0_10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fe2422ce2b_0_10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fe2422ce2b_0_10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8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Relationship Id="rId4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Relationship Id="rId4" Type="http://schemas.openxmlformats.org/officeDocument/2006/relationships/image" Target="../media/image1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png"/><Relationship Id="rId4" Type="http://schemas.openxmlformats.org/officeDocument/2006/relationships/image" Target="../media/image1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docs.google.com/spreadsheets/d/1Rg93E3GEv14xtg92W78uXY00facIgCWZyI4WUrYwu14/edit#gid=209354314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slide" Target="/ppt/slides/slide5.xml"/><Relationship Id="rId4" Type="http://schemas.openxmlformats.org/officeDocument/2006/relationships/slide" Target="/ppt/slides/slide7.xml"/><Relationship Id="rId5" Type="http://schemas.openxmlformats.org/officeDocument/2006/relationships/slide" Target="/ppt/slides/slide9.xml"/><Relationship Id="rId6" Type="http://schemas.openxmlformats.org/officeDocument/2006/relationships/slide" Target="/ppt/slides/slide12.xml"/><Relationship Id="rId7" Type="http://schemas.openxmlformats.org/officeDocument/2006/relationships/slide" Target="/ppt/slides/slide17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docs.google.com/spreadsheets/d/1Rg93E3GEv14xtg92W78uXY00facIgCWZyI4WUrYwu14/edit#gid=1534129238" TargetMode="External"/><Relationship Id="rId4" Type="http://schemas.openxmlformats.org/officeDocument/2006/relationships/hyperlink" Target="https://docs.google.com/spreadsheets/d/1Rg93E3GEv14xtg92W78uXY00facIgCWZyI4WUrYwu14/edit#gid=2081423812" TargetMode="External"/><Relationship Id="rId5" Type="http://schemas.openxmlformats.org/officeDocument/2006/relationships/hyperlink" Target="https://docs.google.com/spreadsheets/d/1Rg93E3GEv14xtg92W78uXY00facIgCWZyI4WUrYwu14/edit#gid=1117422596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Relationship Id="rId4" Type="http://schemas.openxmlformats.org/officeDocument/2006/relationships/image" Target="../media/image2.png"/><Relationship Id="rId5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>
            <a:off x="0" y="0"/>
            <a:ext cx="914399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/>
          <p:nvPr/>
        </p:nvSpPr>
        <p:spPr>
          <a:xfrm>
            <a:off x="0" y="2994800"/>
            <a:ext cx="9144000" cy="946200"/>
          </a:xfrm>
          <a:prstGeom prst="rect">
            <a:avLst/>
          </a:prstGeom>
          <a:solidFill>
            <a:srgbClr val="E691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dk2"/>
              </a:highlight>
            </a:endParaRPr>
          </a:p>
        </p:txBody>
      </p:sp>
      <p:sp>
        <p:nvSpPr>
          <p:cNvPr id="56" name="Google Shape;56;p13"/>
          <p:cNvSpPr txBox="1"/>
          <p:nvPr>
            <p:ph type="ctrTitle"/>
          </p:nvPr>
        </p:nvSpPr>
        <p:spPr>
          <a:xfrm>
            <a:off x="304800" y="2943350"/>
            <a:ext cx="7281000" cy="1049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WOMEN’S BOULDERING   </a:t>
            </a:r>
            <a:endParaRPr b="1" sz="60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7" name="Google Shape;57;p13"/>
          <p:cNvSpPr txBox="1"/>
          <p:nvPr/>
        </p:nvSpPr>
        <p:spPr>
          <a:xfrm>
            <a:off x="311700" y="4130375"/>
            <a:ext cx="37407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highlight>
                  <a:srgbClr val="E69138"/>
                </a:highlight>
                <a:latin typeface="Oswald"/>
                <a:ea typeface="Oswald"/>
                <a:cs typeface="Oswald"/>
                <a:sym typeface="Oswald"/>
              </a:rPr>
              <a:t>Presented by: Nicole C. Dressler</a:t>
            </a:r>
            <a:endParaRPr sz="1800">
              <a:solidFill>
                <a:schemeClr val="lt1"/>
              </a:solidFill>
              <a:highlight>
                <a:srgbClr val="E69138"/>
              </a:highlight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highlight>
                  <a:srgbClr val="E69138"/>
                </a:highlight>
                <a:latin typeface="Oswald"/>
                <a:ea typeface="Oswald"/>
                <a:cs typeface="Oswald"/>
                <a:sym typeface="Oswald"/>
              </a:rPr>
              <a:t>Last Update: August 20th, 2022</a:t>
            </a:r>
            <a:endParaRPr sz="1800">
              <a:solidFill>
                <a:schemeClr val="lt1"/>
              </a:solidFill>
              <a:highlight>
                <a:srgbClr val="E69138"/>
              </a:highlight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2"/>
          <p:cNvSpPr/>
          <p:nvPr/>
        </p:nvSpPr>
        <p:spPr>
          <a:xfrm>
            <a:off x="0" y="222650"/>
            <a:ext cx="9144000" cy="523200"/>
          </a:xfrm>
          <a:prstGeom prst="rect">
            <a:avLst/>
          </a:prstGeom>
          <a:solidFill>
            <a:srgbClr val="E691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dk2"/>
              </a:highlight>
            </a:endParaRPr>
          </a:p>
        </p:txBody>
      </p:sp>
      <p:sp>
        <p:nvSpPr>
          <p:cNvPr id="139" name="Google Shape;139;p22"/>
          <p:cNvSpPr txBox="1"/>
          <p:nvPr>
            <p:ph type="title"/>
          </p:nvPr>
        </p:nvSpPr>
        <p:spPr>
          <a:xfrm>
            <a:off x="191250" y="1979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73763"/>
                </a:solidFill>
                <a:latin typeface="Oswald"/>
                <a:ea typeface="Oswald"/>
                <a:cs typeface="Oswald"/>
                <a:sym typeface="Oswald"/>
              </a:rPr>
              <a:t>Medal Statistics - Athlete</a:t>
            </a:r>
            <a:endParaRPr b="1">
              <a:solidFill>
                <a:srgbClr val="073763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40" name="Google Shape;140;p22" title="Medals by Athlet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3988" y="745850"/>
            <a:ext cx="7756017" cy="4397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3"/>
          <p:cNvSpPr/>
          <p:nvPr/>
        </p:nvSpPr>
        <p:spPr>
          <a:xfrm>
            <a:off x="0" y="222650"/>
            <a:ext cx="9144000" cy="523200"/>
          </a:xfrm>
          <a:prstGeom prst="rect">
            <a:avLst/>
          </a:prstGeom>
          <a:solidFill>
            <a:srgbClr val="E691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dk2"/>
              </a:highlight>
            </a:endParaRPr>
          </a:p>
        </p:txBody>
      </p:sp>
      <p:sp>
        <p:nvSpPr>
          <p:cNvPr id="146" name="Google Shape;146;p23"/>
          <p:cNvSpPr txBox="1"/>
          <p:nvPr>
            <p:ph type="title"/>
          </p:nvPr>
        </p:nvSpPr>
        <p:spPr>
          <a:xfrm>
            <a:off x="191250" y="1979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73763"/>
                </a:solidFill>
                <a:latin typeface="Oswald"/>
                <a:ea typeface="Oswald"/>
                <a:cs typeface="Oswald"/>
                <a:sym typeface="Oswald"/>
              </a:rPr>
              <a:t>Medal Statistics - Country</a:t>
            </a:r>
            <a:endParaRPr b="1">
              <a:solidFill>
                <a:srgbClr val="073763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073763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47" name="Google Shape;147;p23" title="Medals by Country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0450" y="745850"/>
            <a:ext cx="7983112" cy="4397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/>
          <p:nvPr/>
        </p:nvSpPr>
        <p:spPr>
          <a:xfrm>
            <a:off x="0" y="222650"/>
            <a:ext cx="9144000" cy="523200"/>
          </a:xfrm>
          <a:prstGeom prst="rect">
            <a:avLst/>
          </a:prstGeom>
          <a:solidFill>
            <a:srgbClr val="E691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dk2"/>
              </a:highlight>
            </a:endParaRPr>
          </a:p>
        </p:txBody>
      </p:sp>
      <p:sp>
        <p:nvSpPr>
          <p:cNvPr id="153" name="Google Shape;153;p24"/>
          <p:cNvSpPr txBox="1"/>
          <p:nvPr>
            <p:ph type="title"/>
          </p:nvPr>
        </p:nvSpPr>
        <p:spPr>
          <a:xfrm>
            <a:off x="191250" y="1979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73763"/>
                </a:solidFill>
                <a:latin typeface="Oswald"/>
                <a:ea typeface="Oswald"/>
                <a:cs typeface="Oswald"/>
                <a:sym typeface="Oswald"/>
              </a:rPr>
              <a:t>Route Statistics</a:t>
            </a:r>
            <a:endParaRPr b="1">
              <a:solidFill>
                <a:srgbClr val="073763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54" name="Google Shape;154;p24" title="Tops controlled in finals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51600"/>
            <a:ext cx="4419600" cy="34511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4" title="Percentage of tops controlled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393725"/>
            <a:ext cx="4419600" cy="29669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5"/>
          <p:cNvSpPr/>
          <p:nvPr/>
        </p:nvSpPr>
        <p:spPr>
          <a:xfrm>
            <a:off x="0" y="222650"/>
            <a:ext cx="9144000" cy="523200"/>
          </a:xfrm>
          <a:prstGeom prst="rect">
            <a:avLst/>
          </a:prstGeom>
          <a:solidFill>
            <a:srgbClr val="E691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dk2"/>
              </a:highlight>
            </a:endParaRPr>
          </a:p>
        </p:txBody>
      </p:sp>
      <p:sp>
        <p:nvSpPr>
          <p:cNvPr id="161" name="Google Shape;161;p25"/>
          <p:cNvSpPr txBox="1"/>
          <p:nvPr>
            <p:ph type="title"/>
          </p:nvPr>
        </p:nvSpPr>
        <p:spPr>
          <a:xfrm>
            <a:off x="191250" y="1979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73763"/>
                </a:solidFill>
                <a:latin typeface="Oswald"/>
                <a:ea typeface="Oswald"/>
                <a:cs typeface="Oswald"/>
                <a:sym typeface="Oswald"/>
              </a:rPr>
              <a:t>Route Statistics by year</a:t>
            </a:r>
            <a:endParaRPr b="1">
              <a:solidFill>
                <a:srgbClr val="073763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62" name="Google Shape;162;p25" title="Finals controlled tops 20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47200" y="1137525"/>
            <a:ext cx="5596801" cy="3663676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5"/>
          <p:cNvSpPr txBox="1"/>
          <p:nvPr/>
        </p:nvSpPr>
        <p:spPr>
          <a:xfrm>
            <a:off x="346200" y="2576800"/>
            <a:ext cx="32010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595959"/>
                </a:solidFill>
                <a:latin typeface="Georgia"/>
                <a:ea typeface="Georgia"/>
                <a:cs typeface="Georgia"/>
                <a:sym typeface="Georgia"/>
              </a:rPr>
              <a:t>Hardest:</a:t>
            </a:r>
            <a:r>
              <a:rPr lang="en" sz="1300">
                <a:solidFill>
                  <a:srgbClr val="595959"/>
                </a:solidFill>
                <a:latin typeface="Georgia"/>
                <a:ea typeface="Georgia"/>
                <a:cs typeface="Georgia"/>
                <a:sym typeface="Georgia"/>
              </a:rPr>
              <a:t> Meiringen (8 out of 24)</a:t>
            </a:r>
            <a:endParaRPr sz="1300">
              <a:solidFill>
                <a:srgbClr val="595959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595959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595959"/>
                </a:solidFill>
                <a:latin typeface="Georgia"/>
                <a:ea typeface="Georgia"/>
                <a:cs typeface="Georgia"/>
                <a:sym typeface="Georgia"/>
              </a:rPr>
              <a:t>Easiest: </a:t>
            </a:r>
            <a:r>
              <a:rPr lang="en" sz="1300">
                <a:solidFill>
                  <a:srgbClr val="595959"/>
                </a:solidFill>
                <a:latin typeface="Georgia"/>
                <a:ea typeface="Georgia"/>
                <a:cs typeface="Georgia"/>
                <a:sym typeface="Georgia"/>
              </a:rPr>
              <a:t>Salt Lake City 2 (19 out of 24)</a:t>
            </a:r>
            <a:endParaRPr sz="1300">
              <a:solidFill>
                <a:srgbClr val="595959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6"/>
          <p:cNvSpPr/>
          <p:nvPr/>
        </p:nvSpPr>
        <p:spPr>
          <a:xfrm>
            <a:off x="0" y="222650"/>
            <a:ext cx="9144000" cy="523200"/>
          </a:xfrm>
          <a:prstGeom prst="rect">
            <a:avLst/>
          </a:prstGeom>
          <a:solidFill>
            <a:srgbClr val="E691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dk2"/>
              </a:highlight>
            </a:endParaRPr>
          </a:p>
        </p:txBody>
      </p:sp>
      <p:sp>
        <p:nvSpPr>
          <p:cNvPr id="169" name="Google Shape;169;p26"/>
          <p:cNvSpPr txBox="1"/>
          <p:nvPr>
            <p:ph type="title"/>
          </p:nvPr>
        </p:nvSpPr>
        <p:spPr>
          <a:xfrm>
            <a:off x="191250" y="1979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73763"/>
                </a:solidFill>
                <a:latin typeface="Oswald"/>
                <a:ea typeface="Oswald"/>
                <a:cs typeface="Oswald"/>
                <a:sym typeface="Oswald"/>
              </a:rPr>
              <a:t>Route Statistics by year</a:t>
            </a:r>
            <a:endParaRPr b="1">
              <a:solidFill>
                <a:srgbClr val="073763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70" name="Google Shape;170;p26" title="Finals controlled tops 20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45850"/>
            <a:ext cx="4572000" cy="29893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6" title="Finals controlled tops 20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745850"/>
            <a:ext cx="4572000" cy="2964607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6"/>
          <p:cNvSpPr txBox="1"/>
          <p:nvPr/>
        </p:nvSpPr>
        <p:spPr>
          <a:xfrm>
            <a:off x="685500" y="3886500"/>
            <a:ext cx="32010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595959"/>
                </a:solidFill>
                <a:latin typeface="Georgia"/>
                <a:ea typeface="Georgia"/>
                <a:cs typeface="Georgia"/>
                <a:sym typeface="Georgia"/>
              </a:rPr>
              <a:t>Hardest:</a:t>
            </a:r>
            <a:r>
              <a:rPr lang="en" sz="1300">
                <a:solidFill>
                  <a:srgbClr val="595959"/>
                </a:solidFill>
                <a:latin typeface="Georgia"/>
                <a:ea typeface="Georgia"/>
                <a:cs typeface="Georgia"/>
                <a:sym typeface="Georgia"/>
              </a:rPr>
              <a:t> Hachioji (9 out of 24)</a:t>
            </a:r>
            <a:endParaRPr sz="1300">
              <a:solidFill>
                <a:srgbClr val="595959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595959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595959"/>
                </a:solidFill>
                <a:latin typeface="Georgia"/>
                <a:ea typeface="Georgia"/>
                <a:cs typeface="Georgia"/>
                <a:sym typeface="Georgia"/>
              </a:rPr>
              <a:t>Easiest: </a:t>
            </a:r>
            <a:r>
              <a:rPr lang="en" sz="1300">
                <a:solidFill>
                  <a:srgbClr val="595959"/>
                </a:solidFill>
                <a:latin typeface="Georgia"/>
                <a:ea typeface="Georgia"/>
                <a:cs typeface="Georgia"/>
                <a:sym typeface="Georgia"/>
              </a:rPr>
              <a:t>Moscow</a:t>
            </a:r>
            <a:r>
              <a:rPr lang="en" sz="1300">
                <a:solidFill>
                  <a:srgbClr val="595959"/>
                </a:solidFill>
                <a:latin typeface="Georgia"/>
                <a:ea typeface="Georgia"/>
                <a:cs typeface="Georgia"/>
                <a:sym typeface="Georgia"/>
              </a:rPr>
              <a:t> (21 out of 24)</a:t>
            </a:r>
            <a:endParaRPr sz="1300">
              <a:solidFill>
                <a:srgbClr val="595959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73" name="Google Shape;173;p26"/>
          <p:cNvSpPr txBox="1"/>
          <p:nvPr/>
        </p:nvSpPr>
        <p:spPr>
          <a:xfrm>
            <a:off x="5257500" y="3886500"/>
            <a:ext cx="32010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595959"/>
                </a:solidFill>
                <a:latin typeface="Georgia"/>
                <a:ea typeface="Georgia"/>
                <a:cs typeface="Georgia"/>
                <a:sym typeface="Georgia"/>
              </a:rPr>
              <a:t>Hardest:</a:t>
            </a:r>
            <a:r>
              <a:rPr lang="en" sz="1300">
                <a:solidFill>
                  <a:srgbClr val="595959"/>
                </a:solidFill>
                <a:latin typeface="Georgia"/>
                <a:ea typeface="Georgia"/>
                <a:cs typeface="Georgia"/>
                <a:sym typeface="Georgia"/>
              </a:rPr>
              <a:t> Innsbruck (5 out of 24)</a:t>
            </a:r>
            <a:endParaRPr sz="1300">
              <a:solidFill>
                <a:srgbClr val="595959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595959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595959"/>
                </a:solidFill>
                <a:latin typeface="Georgia"/>
                <a:ea typeface="Georgia"/>
                <a:cs typeface="Georgia"/>
                <a:sym typeface="Georgia"/>
              </a:rPr>
              <a:t>Easiest: </a:t>
            </a:r>
            <a:r>
              <a:rPr lang="en" sz="1300">
                <a:solidFill>
                  <a:srgbClr val="595959"/>
                </a:solidFill>
                <a:latin typeface="Georgia"/>
                <a:ea typeface="Georgia"/>
                <a:cs typeface="Georgia"/>
                <a:sym typeface="Georgia"/>
              </a:rPr>
              <a:t>Meiringen</a:t>
            </a:r>
            <a:r>
              <a:rPr lang="en" sz="1300">
                <a:solidFill>
                  <a:srgbClr val="595959"/>
                </a:solidFill>
                <a:latin typeface="Georgia"/>
                <a:ea typeface="Georgia"/>
                <a:cs typeface="Georgia"/>
                <a:sym typeface="Georgia"/>
              </a:rPr>
              <a:t> (20 out of 24)</a:t>
            </a:r>
            <a:endParaRPr sz="1300">
              <a:solidFill>
                <a:srgbClr val="595959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7"/>
          <p:cNvSpPr/>
          <p:nvPr/>
        </p:nvSpPr>
        <p:spPr>
          <a:xfrm>
            <a:off x="0" y="222650"/>
            <a:ext cx="9144000" cy="523200"/>
          </a:xfrm>
          <a:prstGeom prst="rect">
            <a:avLst/>
          </a:prstGeom>
          <a:solidFill>
            <a:srgbClr val="E691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dk2"/>
              </a:highlight>
            </a:endParaRPr>
          </a:p>
        </p:txBody>
      </p:sp>
      <p:sp>
        <p:nvSpPr>
          <p:cNvPr id="179" name="Google Shape;179;p27"/>
          <p:cNvSpPr txBox="1"/>
          <p:nvPr>
            <p:ph type="title"/>
          </p:nvPr>
        </p:nvSpPr>
        <p:spPr>
          <a:xfrm>
            <a:off x="191250" y="1979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73763"/>
                </a:solidFill>
                <a:latin typeface="Oswald"/>
                <a:ea typeface="Oswald"/>
                <a:cs typeface="Oswald"/>
                <a:sym typeface="Oswald"/>
              </a:rPr>
              <a:t>Route Statistics by year</a:t>
            </a:r>
            <a:endParaRPr b="1">
              <a:solidFill>
                <a:srgbClr val="073763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80" name="Google Shape;180;p27" title="Finals controlled tops 20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45850"/>
            <a:ext cx="4572001" cy="30273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7" title="Finals controlled tops 20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745850"/>
            <a:ext cx="4572000" cy="2997034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7"/>
          <p:cNvSpPr txBox="1"/>
          <p:nvPr/>
        </p:nvSpPr>
        <p:spPr>
          <a:xfrm>
            <a:off x="685500" y="3879525"/>
            <a:ext cx="32010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595959"/>
                </a:solidFill>
                <a:latin typeface="Georgia"/>
                <a:ea typeface="Georgia"/>
                <a:cs typeface="Georgia"/>
                <a:sym typeface="Georgia"/>
              </a:rPr>
              <a:t>Hardest:</a:t>
            </a:r>
            <a:r>
              <a:rPr lang="en" sz="1300">
                <a:solidFill>
                  <a:srgbClr val="595959"/>
                </a:solidFill>
                <a:latin typeface="Georgia"/>
                <a:ea typeface="Georgia"/>
                <a:cs typeface="Georgia"/>
                <a:sym typeface="Georgia"/>
              </a:rPr>
              <a:t> Munich (8 out of 24)</a:t>
            </a:r>
            <a:endParaRPr sz="1300">
              <a:solidFill>
                <a:srgbClr val="595959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595959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595959"/>
                </a:solidFill>
                <a:latin typeface="Georgia"/>
                <a:ea typeface="Georgia"/>
                <a:cs typeface="Georgia"/>
                <a:sym typeface="Georgia"/>
              </a:rPr>
              <a:t>Easiest: </a:t>
            </a:r>
            <a:r>
              <a:rPr lang="en" sz="1300">
                <a:solidFill>
                  <a:srgbClr val="595959"/>
                </a:solidFill>
                <a:latin typeface="Georgia"/>
                <a:ea typeface="Georgia"/>
                <a:cs typeface="Georgia"/>
                <a:sym typeface="Georgia"/>
              </a:rPr>
              <a:t>Hachioji</a:t>
            </a:r>
            <a:r>
              <a:rPr lang="en" sz="1300">
                <a:solidFill>
                  <a:srgbClr val="595959"/>
                </a:solidFill>
                <a:latin typeface="Georgia"/>
                <a:ea typeface="Georgia"/>
                <a:cs typeface="Georgia"/>
                <a:sym typeface="Georgia"/>
              </a:rPr>
              <a:t> (16 out of 24)</a:t>
            </a:r>
            <a:endParaRPr sz="1300">
              <a:solidFill>
                <a:srgbClr val="595959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83" name="Google Shape;183;p27"/>
          <p:cNvSpPr txBox="1"/>
          <p:nvPr/>
        </p:nvSpPr>
        <p:spPr>
          <a:xfrm>
            <a:off x="4874100" y="3879525"/>
            <a:ext cx="39678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595959"/>
                </a:solidFill>
                <a:latin typeface="Georgia"/>
                <a:ea typeface="Georgia"/>
                <a:cs typeface="Georgia"/>
                <a:sym typeface="Georgia"/>
              </a:rPr>
              <a:t>Hardest:</a:t>
            </a:r>
            <a:r>
              <a:rPr lang="en" sz="1300">
                <a:solidFill>
                  <a:srgbClr val="595959"/>
                </a:solidFill>
                <a:latin typeface="Georgia"/>
                <a:ea typeface="Georgia"/>
                <a:cs typeface="Georgia"/>
                <a:sym typeface="Georgia"/>
              </a:rPr>
              <a:t> Meiringen &amp; Navi Mumbai (8 out of 24)</a:t>
            </a:r>
            <a:endParaRPr sz="1300">
              <a:solidFill>
                <a:srgbClr val="595959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595959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595959"/>
                </a:solidFill>
                <a:latin typeface="Georgia"/>
                <a:ea typeface="Georgia"/>
                <a:cs typeface="Georgia"/>
                <a:sym typeface="Georgia"/>
              </a:rPr>
              <a:t>Easiest: </a:t>
            </a:r>
            <a:r>
              <a:rPr lang="en" sz="1300">
                <a:solidFill>
                  <a:srgbClr val="595959"/>
                </a:solidFill>
                <a:latin typeface="Georgia"/>
                <a:ea typeface="Georgia"/>
                <a:cs typeface="Georgia"/>
                <a:sym typeface="Georgia"/>
              </a:rPr>
              <a:t>Innsbruck</a:t>
            </a:r>
            <a:r>
              <a:rPr lang="en" sz="1300">
                <a:solidFill>
                  <a:srgbClr val="595959"/>
                </a:solidFill>
                <a:latin typeface="Georgia"/>
                <a:ea typeface="Georgia"/>
                <a:cs typeface="Georgia"/>
                <a:sym typeface="Georgia"/>
              </a:rPr>
              <a:t> (17 out of 24)</a:t>
            </a:r>
            <a:endParaRPr sz="1300">
              <a:solidFill>
                <a:srgbClr val="595959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8"/>
          <p:cNvSpPr/>
          <p:nvPr/>
        </p:nvSpPr>
        <p:spPr>
          <a:xfrm>
            <a:off x="0" y="222650"/>
            <a:ext cx="9144000" cy="523200"/>
          </a:xfrm>
          <a:prstGeom prst="rect">
            <a:avLst/>
          </a:prstGeom>
          <a:solidFill>
            <a:srgbClr val="E691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dk2"/>
              </a:highlight>
            </a:endParaRPr>
          </a:p>
        </p:txBody>
      </p:sp>
      <p:sp>
        <p:nvSpPr>
          <p:cNvPr id="189" name="Google Shape;189;p28"/>
          <p:cNvSpPr txBox="1"/>
          <p:nvPr>
            <p:ph type="title"/>
          </p:nvPr>
        </p:nvSpPr>
        <p:spPr>
          <a:xfrm>
            <a:off x="191250" y="1979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73763"/>
                </a:solidFill>
                <a:latin typeface="Oswald"/>
                <a:ea typeface="Oswald"/>
                <a:cs typeface="Oswald"/>
                <a:sym typeface="Oswald"/>
              </a:rPr>
              <a:t>Route Statistics by city</a:t>
            </a:r>
            <a:endParaRPr b="1">
              <a:solidFill>
                <a:srgbClr val="073763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90" name="Google Shape;190;p28" title="Difficulty by city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0800" y="843875"/>
            <a:ext cx="6541504" cy="4068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9"/>
          <p:cNvSpPr/>
          <p:nvPr/>
        </p:nvSpPr>
        <p:spPr>
          <a:xfrm>
            <a:off x="0" y="222650"/>
            <a:ext cx="9144000" cy="523200"/>
          </a:xfrm>
          <a:prstGeom prst="rect">
            <a:avLst/>
          </a:prstGeom>
          <a:solidFill>
            <a:srgbClr val="E691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dk2"/>
              </a:highlight>
            </a:endParaRPr>
          </a:p>
        </p:txBody>
      </p:sp>
      <p:sp>
        <p:nvSpPr>
          <p:cNvPr id="196" name="Google Shape;196;p29"/>
          <p:cNvSpPr txBox="1"/>
          <p:nvPr>
            <p:ph type="title"/>
          </p:nvPr>
        </p:nvSpPr>
        <p:spPr>
          <a:xfrm>
            <a:off x="191250" y="1979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73763"/>
                </a:solidFill>
                <a:latin typeface="Oswald"/>
                <a:ea typeface="Oswald"/>
                <a:cs typeface="Oswald"/>
                <a:sym typeface="Oswald"/>
              </a:rPr>
              <a:t>Conclusion</a:t>
            </a:r>
            <a:endParaRPr b="1">
              <a:solidFill>
                <a:srgbClr val="073763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97" name="Google Shape;197;p29"/>
          <p:cNvSpPr txBox="1"/>
          <p:nvPr>
            <p:ph idx="1" type="body"/>
          </p:nvPr>
        </p:nvSpPr>
        <p:spPr>
          <a:xfrm>
            <a:off x="311700" y="4400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595959"/>
                </a:solidFill>
                <a:latin typeface="Inconsolata"/>
                <a:ea typeface="Inconsolata"/>
                <a:cs typeface="Inconsolata"/>
                <a:sym typeface="Inconsolata"/>
              </a:rPr>
              <a:t>DISCLAIMER:</a:t>
            </a:r>
            <a:r>
              <a:rPr lang="en" sz="1200">
                <a:solidFill>
                  <a:srgbClr val="595959"/>
                </a:solidFill>
                <a:latin typeface="Inconsolata"/>
                <a:ea typeface="Inconsolata"/>
                <a:cs typeface="Inconsolata"/>
                <a:sym typeface="Inconsolata"/>
              </a:rPr>
              <a:t> The slides were made for the purpose of showing a visual representation of the main insights found and presented,  the complete analysis can be found in the </a:t>
            </a:r>
            <a:r>
              <a:rPr lang="en" sz="1200" u="sng">
                <a:solidFill>
                  <a:srgbClr val="595959"/>
                </a:solidFill>
                <a:latin typeface="Inconsolata"/>
                <a:ea typeface="Inconsolata"/>
                <a:cs typeface="Inconsolata"/>
                <a:sym typeface="Inconsolata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project spreadsheet</a:t>
            </a:r>
            <a:r>
              <a:rPr lang="en" sz="1200">
                <a:solidFill>
                  <a:srgbClr val="595959"/>
                </a:solidFill>
                <a:latin typeface="Inconsolata"/>
                <a:ea typeface="Inconsolata"/>
                <a:cs typeface="Inconsolata"/>
                <a:sym typeface="Inconsolata"/>
              </a:rPr>
              <a:t>.</a:t>
            </a:r>
            <a:endParaRPr>
              <a:solidFill>
                <a:srgbClr val="595959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graphicFrame>
        <p:nvGraphicFramePr>
          <p:cNvPr id="198" name="Google Shape;198;p29"/>
          <p:cNvGraphicFramePr/>
          <p:nvPr/>
        </p:nvGraphicFramePr>
        <p:xfrm>
          <a:off x="542300" y="1211106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{9496D603-0079-43EB-8DC6-0CF9F3D4ECC9}</a:tableStyleId>
              </a:tblPr>
              <a:tblGrid>
                <a:gridCol w="1783700"/>
                <a:gridCol w="6275700"/>
              </a:tblGrid>
              <a:tr h="3349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200">
                          <a:solidFill>
                            <a:schemeClr val="dk2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To recapitulate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048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200"/>
                        <a:buFont typeface="Inconsolata"/>
                        <a:buChar char="-"/>
                      </a:pPr>
                      <a:r>
                        <a:rPr lang="en" sz="1200">
                          <a:solidFill>
                            <a:schemeClr val="dk2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t</a:t>
                      </a:r>
                      <a:r>
                        <a:rPr lang="en" sz="1200">
                          <a:solidFill>
                            <a:schemeClr val="dk2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his case study objective consisted on exhibiting my analytical skills on gathering, cleaning, manipulating, analysing and visualizing data using spreadsheets and a presentation.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49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200">
                          <a:solidFill>
                            <a:schemeClr val="dk2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Skills used</a:t>
                      </a:r>
                      <a:endParaRPr b="1" sz="1200">
                        <a:solidFill>
                          <a:schemeClr val="dk2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048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200"/>
                        <a:buFont typeface="Inconsolata"/>
                        <a:buChar char="-"/>
                      </a:pPr>
                      <a:r>
                        <a:rPr lang="en" sz="1200">
                          <a:solidFill>
                            <a:schemeClr val="dk2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clean, organize, calculate, graph, and analyze data using spreadsheet tools and, mainly, formulas. Besides presentation tools and expertise.</a:t>
                      </a:r>
                      <a:endParaRPr sz="1200">
                        <a:solidFill>
                          <a:schemeClr val="dk2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762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2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Future (next) steps</a:t>
                      </a:r>
                      <a:endParaRPr b="1" sz="1200">
                        <a:solidFill>
                          <a:schemeClr val="dk2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048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200"/>
                        <a:buFont typeface="Inconsolata"/>
                        <a:buChar char="-"/>
                      </a:pPr>
                      <a:r>
                        <a:rPr lang="en" sz="1200">
                          <a:solidFill>
                            <a:schemeClr val="dk2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use pivot tables and create an interactive dashboard on excel (I chose to focus on tools and formulas on this project since my portfolio includes a case study executed on SQL and Tableau, therefore using a superior tool for creating a dashboard);</a:t>
                      </a:r>
                      <a:endParaRPr sz="1200">
                        <a:solidFill>
                          <a:schemeClr val="dk2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-3048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200"/>
                        <a:buFont typeface="Inconsolata"/>
                        <a:buChar char="-"/>
                      </a:pPr>
                      <a:r>
                        <a:rPr lang="en" sz="1200">
                          <a:solidFill>
                            <a:schemeClr val="dk2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analyse differences on performance from </a:t>
                      </a:r>
                      <a:r>
                        <a:rPr lang="en" sz="1200">
                          <a:solidFill>
                            <a:schemeClr val="dk2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qualification rounds to semi finals to finals;</a:t>
                      </a:r>
                      <a:endParaRPr sz="1200">
                        <a:solidFill>
                          <a:schemeClr val="dk2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-3048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200"/>
                        <a:buFont typeface="Inconsolata"/>
                        <a:buChar char="-"/>
                      </a:pPr>
                      <a:r>
                        <a:rPr lang="en" sz="1200">
                          <a:solidFill>
                            <a:schemeClr val="dk2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include and compare data from the Men’s Bouldering World Cups;</a:t>
                      </a:r>
                      <a:endParaRPr sz="1200">
                        <a:solidFill>
                          <a:schemeClr val="dk2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0"/>
          <p:cNvSpPr/>
          <p:nvPr/>
        </p:nvSpPr>
        <p:spPr>
          <a:xfrm>
            <a:off x="0" y="222650"/>
            <a:ext cx="9144000" cy="4653900"/>
          </a:xfrm>
          <a:prstGeom prst="rect">
            <a:avLst/>
          </a:prstGeom>
          <a:solidFill>
            <a:srgbClr val="E691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dk2"/>
              </a:highlight>
            </a:endParaRPr>
          </a:p>
        </p:txBody>
      </p:sp>
      <p:sp>
        <p:nvSpPr>
          <p:cNvPr id="204" name="Google Shape;204;p30"/>
          <p:cNvSpPr txBox="1"/>
          <p:nvPr>
            <p:ph type="title"/>
          </p:nvPr>
        </p:nvSpPr>
        <p:spPr>
          <a:xfrm>
            <a:off x="78000" y="1935350"/>
            <a:ext cx="8988000" cy="122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622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THANK YOU</a:t>
            </a:r>
            <a:endParaRPr b="1" sz="6419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/>
          <p:nvPr/>
        </p:nvSpPr>
        <p:spPr>
          <a:xfrm>
            <a:off x="0" y="222650"/>
            <a:ext cx="9144000" cy="523200"/>
          </a:xfrm>
          <a:prstGeom prst="rect">
            <a:avLst/>
          </a:prstGeom>
          <a:solidFill>
            <a:srgbClr val="E691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dk2"/>
              </a:highlight>
            </a:endParaRPr>
          </a:p>
        </p:txBody>
      </p:sp>
      <p:sp>
        <p:nvSpPr>
          <p:cNvPr id="63" name="Google Shape;63;p14"/>
          <p:cNvSpPr txBox="1"/>
          <p:nvPr>
            <p:ph type="title"/>
          </p:nvPr>
        </p:nvSpPr>
        <p:spPr>
          <a:xfrm>
            <a:off x="191250" y="1979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73763"/>
                </a:solidFill>
                <a:latin typeface="Oswald"/>
                <a:ea typeface="Oswald"/>
                <a:cs typeface="Oswald"/>
                <a:sym typeface="Oswald"/>
              </a:rPr>
              <a:t>Table of Content</a:t>
            </a:r>
            <a:endParaRPr b="1">
              <a:solidFill>
                <a:srgbClr val="073763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4" name="Google Shape;64;p14"/>
          <p:cNvSpPr txBox="1"/>
          <p:nvPr>
            <p:ph idx="1" type="body"/>
          </p:nvPr>
        </p:nvSpPr>
        <p:spPr>
          <a:xfrm>
            <a:off x="692700" y="1152475"/>
            <a:ext cx="63873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27977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565"/>
              <a:buChar char="-"/>
            </a:pPr>
            <a:r>
              <a:rPr lang="en" sz="1565"/>
              <a:t>Agenda</a:t>
            </a:r>
            <a:endParaRPr sz="1565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t/>
            </a:r>
            <a:endParaRPr sz="1565"/>
          </a:p>
          <a:p>
            <a:pPr indent="-327977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565"/>
              <a:buChar char="-"/>
            </a:pPr>
            <a:r>
              <a:rPr lang="en" sz="1565" u="sng">
                <a:solidFill>
                  <a:srgbClr val="595959"/>
                </a:solidFill>
                <a:hlinkClick action="ppaction://hlinkshowjump?jump=nextslide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Introduction</a:t>
            </a:r>
            <a:endParaRPr sz="1565">
              <a:solidFill>
                <a:srgbClr val="595959"/>
              </a:solidFill>
            </a:endParaRPr>
          </a:p>
          <a:p>
            <a:pPr indent="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t/>
            </a:r>
            <a:endParaRPr sz="1565"/>
          </a:p>
          <a:p>
            <a:pPr indent="-327977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565"/>
              <a:buChar char="-"/>
            </a:pPr>
            <a:r>
              <a:rPr lang="en" sz="1565" u="sng">
                <a:solidFill>
                  <a:srgbClr val="595959"/>
                </a:solidFill>
                <a:hlinkClick action="ppaction://hlinksldjump"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Athlete Statistics</a:t>
            </a:r>
            <a:endParaRPr sz="1565">
              <a:solidFill>
                <a:srgbClr val="595959"/>
              </a:solidFill>
            </a:endParaRPr>
          </a:p>
          <a:p>
            <a:pPr indent="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t/>
            </a:r>
            <a:endParaRPr sz="1565"/>
          </a:p>
          <a:p>
            <a:pPr indent="-327977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565"/>
              <a:buChar char="-"/>
            </a:pPr>
            <a:r>
              <a:rPr lang="en" sz="1565" u="sng">
                <a:solidFill>
                  <a:srgbClr val="666666"/>
                </a:solidFill>
                <a:hlinkClick action="ppaction://hlinksldjump"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Competition Statistics</a:t>
            </a:r>
            <a:endParaRPr sz="1565">
              <a:solidFill>
                <a:srgbClr val="666666"/>
              </a:solidFill>
            </a:endParaRPr>
          </a:p>
          <a:p>
            <a:pPr indent="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t/>
            </a:r>
            <a:endParaRPr sz="1565"/>
          </a:p>
          <a:p>
            <a:pPr indent="-327977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565"/>
              <a:buChar char="-"/>
            </a:pPr>
            <a:r>
              <a:rPr lang="en" sz="1565" u="sng">
                <a:solidFill>
                  <a:srgbClr val="666666"/>
                </a:solidFill>
                <a:hlinkClick action="ppaction://hlinksldjump"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Medal Statistics</a:t>
            </a:r>
            <a:endParaRPr sz="1565"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t/>
            </a:r>
            <a:endParaRPr sz="1565"/>
          </a:p>
          <a:p>
            <a:pPr indent="-327977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565"/>
              <a:buChar char="-"/>
            </a:pPr>
            <a:r>
              <a:rPr lang="en" sz="1565" u="sng">
                <a:solidFill>
                  <a:srgbClr val="595959"/>
                </a:solidFill>
                <a:hlinkClick action="ppaction://hlinksldjump"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Route Statistics</a:t>
            </a:r>
            <a:endParaRPr sz="1565">
              <a:solidFill>
                <a:srgbClr val="595959"/>
              </a:solidFill>
            </a:endParaRPr>
          </a:p>
          <a:p>
            <a:pPr indent="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t/>
            </a:r>
            <a:endParaRPr sz="1565"/>
          </a:p>
          <a:p>
            <a:pPr indent="-327977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565"/>
              <a:buChar char="-"/>
            </a:pPr>
            <a:r>
              <a:rPr lang="en" sz="1565" u="sng">
                <a:solidFill>
                  <a:srgbClr val="595959"/>
                </a:solidFill>
                <a:hlinkClick action="ppaction://hlinksldjump"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Conclusion</a:t>
            </a:r>
            <a:endParaRPr sz="1565" u="sng"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/>
          <p:nvPr/>
        </p:nvSpPr>
        <p:spPr>
          <a:xfrm>
            <a:off x="0" y="222650"/>
            <a:ext cx="9144000" cy="523200"/>
          </a:xfrm>
          <a:prstGeom prst="rect">
            <a:avLst/>
          </a:prstGeom>
          <a:solidFill>
            <a:srgbClr val="E691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dk2"/>
              </a:highlight>
            </a:endParaRPr>
          </a:p>
        </p:txBody>
      </p:sp>
      <p:sp>
        <p:nvSpPr>
          <p:cNvPr id="70" name="Google Shape;70;p15"/>
          <p:cNvSpPr txBox="1"/>
          <p:nvPr>
            <p:ph type="title"/>
          </p:nvPr>
        </p:nvSpPr>
        <p:spPr>
          <a:xfrm>
            <a:off x="191250" y="1979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73763"/>
                </a:solidFill>
                <a:latin typeface="Oswald"/>
                <a:ea typeface="Oswald"/>
                <a:cs typeface="Oswald"/>
                <a:sym typeface="Oswald"/>
              </a:rPr>
              <a:t>Introduction</a:t>
            </a:r>
            <a:endParaRPr b="1">
              <a:solidFill>
                <a:srgbClr val="073763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aphicFrame>
        <p:nvGraphicFramePr>
          <p:cNvPr id="71" name="Google Shape;71;p15"/>
          <p:cNvGraphicFramePr/>
          <p:nvPr/>
        </p:nvGraphicFramePr>
        <p:xfrm>
          <a:off x="240325" y="1585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{9496D603-0079-43EB-8DC6-0CF9F3D4ECC9}</a:tableStyleId>
              </a:tblPr>
              <a:tblGrid>
                <a:gridCol w="2363300"/>
                <a:gridCol w="6300050"/>
              </a:tblGrid>
              <a:tr h="15142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900">
                          <a:solidFill>
                            <a:srgbClr val="666666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BOULDERING</a:t>
                      </a:r>
                      <a:endParaRPr sz="2500">
                        <a:solidFill>
                          <a:srgbClr val="666666"/>
                        </a:solidFill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302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666666"/>
                        </a:buClr>
                        <a:buSzPts val="1600"/>
                        <a:buFont typeface="Inconsolata"/>
                        <a:buChar char="-"/>
                      </a:pPr>
                      <a:r>
                        <a:rPr lang="en" sz="1600">
                          <a:solidFill>
                            <a:srgbClr val="666666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a  form of free climbing that is performed on small rock formations or artificial rock walls without the use of ropes or harnesses;</a:t>
                      </a:r>
                      <a:endParaRPr sz="1600">
                        <a:solidFill>
                          <a:srgbClr val="666666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600">
                        <a:solidFill>
                          <a:srgbClr val="666666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-3302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666666"/>
                        </a:buClr>
                        <a:buSzPts val="1600"/>
                        <a:buFont typeface="Inconsolata"/>
                        <a:buChar char="-"/>
                      </a:pPr>
                      <a:r>
                        <a:rPr lang="en" sz="1600">
                          <a:solidFill>
                            <a:srgbClr val="666666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an explosive performance on routes (problems) with a maximum height of 4 metres and safety mats below. The athlete who solves the most problems in the lowest number of attempts wins.</a:t>
                      </a:r>
                      <a:endParaRPr sz="1200">
                        <a:solidFill>
                          <a:srgbClr val="666666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/>
          <p:nvPr/>
        </p:nvSpPr>
        <p:spPr>
          <a:xfrm>
            <a:off x="0" y="222650"/>
            <a:ext cx="9144000" cy="523200"/>
          </a:xfrm>
          <a:prstGeom prst="rect">
            <a:avLst/>
          </a:prstGeom>
          <a:solidFill>
            <a:srgbClr val="E691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dk2"/>
              </a:highlight>
            </a:endParaRPr>
          </a:p>
        </p:txBody>
      </p:sp>
      <p:sp>
        <p:nvSpPr>
          <p:cNvPr id="77" name="Google Shape;77;p16"/>
          <p:cNvSpPr txBox="1"/>
          <p:nvPr>
            <p:ph type="title"/>
          </p:nvPr>
        </p:nvSpPr>
        <p:spPr>
          <a:xfrm>
            <a:off x="191250" y="1979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73763"/>
                </a:solidFill>
                <a:latin typeface="Oswald"/>
                <a:ea typeface="Oswald"/>
                <a:cs typeface="Oswald"/>
                <a:sym typeface="Oswald"/>
              </a:rPr>
              <a:t>Introduction</a:t>
            </a:r>
            <a:endParaRPr b="1">
              <a:solidFill>
                <a:srgbClr val="073763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78" name="Google Shape;78;p16"/>
          <p:cNvSpPr txBox="1"/>
          <p:nvPr>
            <p:ph idx="1" type="body"/>
          </p:nvPr>
        </p:nvSpPr>
        <p:spPr>
          <a:xfrm>
            <a:off x="191250" y="966425"/>
            <a:ext cx="8780100" cy="407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35">
                <a:latin typeface="Inconsolata"/>
                <a:ea typeface="Inconsolata"/>
                <a:cs typeface="Inconsolata"/>
                <a:sym typeface="Inconsolata"/>
              </a:rPr>
              <a:t>I started </a:t>
            </a:r>
            <a:r>
              <a:rPr lang="en" sz="1435" u="sng">
                <a:latin typeface="Inconsolata"/>
                <a:ea typeface="Inconsolata"/>
                <a:cs typeface="Inconsolata"/>
                <a:sym typeface="Inconsolata"/>
              </a:rPr>
              <a:t>bouldering</a:t>
            </a:r>
            <a:r>
              <a:rPr lang="en" sz="1435">
                <a:latin typeface="Inconsolata"/>
                <a:ea typeface="Inconsolata"/>
                <a:cs typeface="Inconsolata"/>
                <a:sym typeface="Inconsolata"/>
              </a:rPr>
              <a:t> this year and fell in love with the sport; with the intent of developing my </a:t>
            </a:r>
            <a:r>
              <a:rPr lang="en" sz="1435" u="sng">
                <a:latin typeface="Inconsolata"/>
                <a:ea typeface="Inconsolata"/>
                <a:cs typeface="Inconsolata"/>
                <a:sym typeface="Inconsolata"/>
              </a:rPr>
              <a:t>Data Analyst</a:t>
            </a:r>
            <a:r>
              <a:rPr lang="en" sz="1435">
                <a:latin typeface="Inconsolata"/>
                <a:ea typeface="Inconsolata"/>
                <a:cs typeface="Inconsolata"/>
                <a:sym typeface="Inconsolata"/>
              </a:rPr>
              <a:t> portfolio I’ve chosen to bring together these two passions of mine into a </a:t>
            </a:r>
            <a:r>
              <a:rPr lang="en" sz="1435">
                <a:latin typeface="Inconsolata"/>
                <a:ea typeface="Inconsolata"/>
                <a:cs typeface="Inconsolata"/>
                <a:sym typeface="Inconsolata"/>
              </a:rPr>
              <a:t>analytical</a:t>
            </a:r>
            <a:r>
              <a:rPr lang="en" sz="1435">
                <a:latin typeface="Inconsolata"/>
                <a:ea typeface="Inconsolata"/>
                <a:cs typeface="Inconsolata"/>
                <a:sym typeface="Inconsolata"/>
              </a:rPr>
              <a:t> project.</a:t>
            </a:r>
            <a:r>
              <a:rPr lang="en" sz="1335">
                <a:latin typeface="Inconsolata"/>
                <a:ea typeface="Inconsolata"/>
                <a:cs typeface="Inconsolata"/>
                <a:sym typeface="Inconsolata"/>
              </a:rPr>
              <a:t> </a:t>
            </a:r>
            <a:endParaRPr sz="1335"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35"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35">
                <a:latin typeface="Inconsolata"/>
                <a:ea typeface="Inconsolata"/>
                <a:cs typeface="Inconsolata"/>
                <a:sym typeface="Inconsolata"/>
              </a:rPr>
              <a:t>The purpose of this project is to explore the data concerning the </a:t>
            </a:r>
            <a:r>
              <a:rPr b="1" lang="en" sz="1235">
                <a:latin typeface="Inconsolata"/>
                <a:ea typeface="Inconsolata"/>
                <a:cs typeface="Inconsolata"/>
                <a:sym typeface="Inconsolata"/>
              </a:rPr>
              <a:t>Women's Bouldering World Cups</a:t>
            </a:r>
            <a:r>
              <a:rPr lang="en" sz="1235">
                <a:latin typeface="Inconsolata"/>
                <a:ea typeface="Inconsolata"/>
                <a:cs typeface="Inconsolata"/>
                <a:sym typeface="Inconsolata"/>
              </a:rPr>
              <a:t> of the last </a:t>
            </a:r>
            <a:r>
              <a:rPr b="1" lang="en" sz="1235">
                <a:latin typeface="Inconsolata"/>
                <a:ea typeface="Inconsolata"/>
                <a:cs typeface="Inconsolata"/>
                <a:sym typeface="Inconsolata"/>
              </a:rPr>
              <a:t>5 years</a:t>
            </a:r>
            <a:r>
              <a:rPr lang="en" sz="1235">
                <a:latin typeface="Inconsolata"/>
                <a:ea typeface="Inconsolata"/>
                <a:cs typeface="Inconsolata"/>
                <a:sym typeface="Inconsolata"/>
              </a:rPr>
              <a:t>, the data used is from 2016 to 2021 and was scraped from the IFSC website. *The year of 2020 held no competitions by cause of the COVID pandemic. </a:t>
            </a:r>
            <a:endParaRPr sz="1235"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35"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35">
                <a:latin typeface="Inconsolata"/>
                <a:ea typeface="Inconsolata"/>
                <a:cs typeface="Inconsolata"/>
                <a:sym typeface="Inconsolata"/>
              </a:rPr>
              <a:t>Furthermore, main aim is to show the complete process of analysis.</a:t>
            </a:r>
            <a:endParaRPr sz="1235"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35">
                <a:latin typeface="Inconsolata"/>
                <a:ea typeface="Inconsolata"/>
                <a:cs typeface="Inconsolata"/>
                <a:sym typeface="Inconsolata"/>
              </a:rPr>
              <a:t>															</a:t>
            </a:r>
            <a:endParaRPr sz="1235"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35">
                <a:latin typeface="Inconsolata"/>
                <a:ea typeface="Inconsolata"/>
                <a:cs typeface="Inconsolata"/>
                <a:sym typeface="Inconsolata"/>
              </a:rPr>
              <a:t>The project was divided in the following phases:</a:t>
            </a:r>
            <a:r>
              <a:rPr lang="en" sz="1235">
                <a:latin typeface="Inconsolata"/>
                <a:ea typeface="Inconsolata"/>
                <a:cs typeface="Inconsolata"/>
                <a:sym typeface="Inconsolata"/>
              </a:rPr>
              <a:t>	</a:t>
            </a:r>
            <a:endParaRPr sz="1235"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35">
                <a:latin typeface="Inconsolata"/>
                <a:ea typeface="Inconsolata"/>
                <a:cs typeface="Inconsolata"/>
                <a:sym typeface="Inconsolata"/>
              </a:rPr>
              <a:t>								</a:t>
            </a:r>
            <a:endParaRPr sz="1235"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35">
                <a:latin typeface="Inconsolata"/>
                <a:ea typeface="Inconsolata"/>
                <a:cs typeface="Inconsolata"/>
                <a:sym typeface="Inconsolata"/>
              </a:rPr>
              <a:t>I. Scrapping the raw data and cleaning (raw_data, clean_data and ultimately </a:t>
            </a:r>
            <a:r>
              <a:rPr lang="en" sz="1235" u="sng">
                <a:solidFill>
                  <a:schemeClr val="hlink"/>
                </a:solidFill>
                <a:latin typeface="Inconsolata"/>
                <a:ea typeface="Inconsolata"/>
                <a:cs typeface="Inconsolata"/>
                <a:sym typeface="Inconsolata"/>
                <a:hlinkClick r:id="rId3"/>
              </a:rPr>
              <a:t>DATA</a:t>
            </a:r>
            <a:r>
              <a:rPr lang="en" sz="1235">
                <a:latin typeface="Inconsolata"/>
                <a:ea typeface="Inconsolata"/>
                <a:cs typeface="Inconsolata"/>
                <a:sym typeface="Inconsolata"/>
              </a:rPr>
              <a:t> sheet);	</a:t>
            </a:r>
            <a:endParaRPr sz="1235"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35">
                <a:latin typeface="Inconsolata"/>
                <a:ea typeface="Inconsolata"/>
                <a:cs typeface="Inconsolata"/>
                <a:sym typeface="Inconsolata"/>
              </a:rPr>
              <a:t>II. Widely analysing the data and concentrating the findings (</a:t>
            </a:r>
            <a:r>
              <a:rPr lang="en" sz="1235" u="sng">
                <a:solidFill>
                  <a:schemeClr val="hlink"/>
                </a:solidFill>
                <a:latin typeface="Inconsolata"/>
                <a:ea typeface="Inconsolata"/>
                <a:cs typeface="Inconsolata"/>
                <a:sym typeface="Inconsolata"/>
                <a:hlinkClick r:id="rId4"/>
              </a:rPr>
              <a:t>ANALYSIS</a:t>
            </a:r>
            <a:r>
              <a:rPr lang="en" sz="1235">
                <a:latin typeface="Inconsolata"/>
                <a:ea typeface="Inconsolata"/>
                <a:cs typeface="Inconsolata"/>
                <a:sym typeface="Inconsolata"/>
              </a:rPr>
              <a:t>); and later working on the visualization (</a:t>
            </a:r>
            <a:r>
              <a:rPr lang="en" sz="1235" u="sng">
                <a:solidFill>
                  <a:schemeClr val="hlink"/>
                </a:solidFill>
                <a:latin typeface="Inconsolata"/>
                <a:ea typeface="Inconsolata"/>
                <a:cs typeface="Inconsolata"/>
                <a:sym typeface="Inconsolata"/>
                <a:hlinkClick r:id="rId5"/>
              </a:rPr>
              <a:t>GRAPHS</a:t>
            </a:r>
            <a:r>
              <a:rPr lang="en" sz="1235">
                <a:latin typeface="Inconsolata"/>
                <a:ea typeface="Inconsolata"/>
                <a:cs typeface="Inconsolata"/>
                <a:sym typeface="Inconsolata"/>
              </a:rPr>
              <a:t>);</a:t>
            </a:r>
            <a:endParaRPr sz="1235"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35">
                <a:latin typeface="Inconsolata"/>
                <a:ea typeface="Inconsolata"/>
                <a:cs typeface="Inconsolata"/>
                <a:sym typeface="Inconsolata"/>
              </a:rPr>
              <a:t>III. Summarizing main insights and findings of the analysis performed on a project presentation (you are here).				</a:t>
            </a:r>
            <a:r>
              <a:rPr lang="en" sz="1335">
                <a:latin typeface="Inconsolata"/>
                <a:ea typeface="Inconsolata"/>
                <a:cs typeface="Inconsolata"/>
                <a:sym typeface="Inconsolata"/>
              </a:rPr>
              <a:t>			</a:t>
            </a:r>
            <a:endParaRPr sz="1335"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/>
          <p:nvPr/>
        </p:nvSpPr>
        <p:spPr>
          <a:xfrm>
            <a:off x="620875" y="3153830"/>
            <a:ext cx="1086300" cy="1695000"/>
          </a:xfrm>
          <a:prstGeom prst="bracketPair">
            <a:avLst/>
          </a:prstGeom>
          <a:solidFill>
            <a:schemeClr val="lt1"/>
          </a:solidFill>
          <a:ln cap="flat" cmpd="sng" w="19050">
            <a:solidFill>
              <a:srgbClr val="D776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7"/>
          <p:cNvSpPr/>
          <p:nvPr/>
        </p:nvSpPr>
        <p:spPr>
          <a:xfrm>
            <a:off x="0" y="222650"/>
            <a:ext cx="9144000" cy="523200"/>
          </a:xfrm>
          <a:prstGeom prst="rect">
            <a:avLst/>
          </a:prstGeom>
          <a:solidFill>
            <a:srgbClr val="E691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dk2"/>
              </a:highlight>
            </a:endParaRPr>
          </a:p>
        </p:txBody>
      </p:sp>
      <p:sp>
        <p:nvSpPr>
          <p:cNvPr id="85" name="Google Shape;85;p17"/>
          <p:cNvSpPr txBox="1"/>
          <p:nvPr>
            <p:ph type="title"/>
          </p:nvPr>
        </p:nvSpPr>
        <p:spPr>
          <a:xfrm>
            <a:off x="191250" y="1979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73763"/>
                </a:solidFill>
                <a:latin typeface="Oswald"/>
                <a:ea typeface="Oswald"/>
                <a:cs typeface="Oswald"/>
                <a:sym typeface="Oswald"/>
              </a:rPr>
              <a:t>Athlete Statistics </a:t>
            </a:r>
            <a:endParaRPr b="1">
              <a:solidFill>
                <a:srgbClr val="073763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86" name="Google Shape;86;p17" title="Average athlete ag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450" y="837550"/>
            <a:ext cx="3145376" cy="2096925"/>
          </a:xfrm>
          <a:prstGeom prst="rect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87" name="Google Shape;87;p17"/>
          <p:cNvPicPr preferRelativeResize="0"/>
          <p:nvPr/>
        </p:nvPicPr>
        <p:blipFill>
          <a:blip r:embed="rId4">
            <a:alphaModFix amt="20000"/>
          </a:blip>
          <a:stretch>
            <a:fillRect/>
          </a:stretch>
        </p:blipFill>
        <p:spPr>
          <a:xfrm>
            <a:off x="673953" y="3086863"/>
            <a:ext cx="979998" cy="182880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7"/>
          <p:cNvSpPr txBox="1"/>
          <p:nvPr/>
        </p:nvSpPr>
        <p:spPr>
          <a:xfrm>
            <a:off x="1893005" y="3376790"/>
            <a:ext cx="1471200" cy="10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rPr>
              <a:t>Average height</a:t>
            </a:r>
            <a:endParaRPr>
              <a:solidFill>
                <a:srgbClr val="999999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999999"/>
                </a:solidFill>
                <a:latin typeface="Oswald"/>
                <a:ea typeface="Oswald"/>
                <a:cs typeface="Oswald"/>
                <a:sym typeface="Oswald"/>
              </a:rPr>
              <a:t>165</a:t>
            </a:r>
            <a:endParaRPr sz="2600">
              <a:solidFill>
                <a:srgbClr val="999999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89" name="Google Shape;89;p17" title="Changes of being a medalist per competition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50025" y="895375"/>
            <a:ext cx="5426375" cy="3893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8" title="Number of athlete entries vs. Country (by name)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9125" y="745850"/>
            <a:ext cx="7105755" cy="439765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8"/>
          <p:cNvSpPr/>
          <p:nvPr/>
        </p:nvSpPr>
        <p:spPr>
          <a:xfrm>
            <a:off x="0" y="222650"/>
            <a:ext cx="9144000" cy="523200"/>
          </a:xfrm>
          <a:prstGeom prst="rect">
            <a:avLst/>
          </a:prstGeom>
          <a:solidFill>
            <a:srgbClr val="E691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dk2"/>
              </a:highlight>
            </a:endParaRPr>
          </a:p>
        </p:txBody>
      </p:sp>
      <p:sp>
        <p:nvSpPr>
          <p:cNvPr id="96" name="Google Shape;96;p18"/>
          <p:cNvSpPr txBox="1"/>
          <p:nvPr>
            <p:ph type="title"/>
          </p:nvPr>
        </p:nvSpPr>
        <p:spPr>
          <a:xfrm>
            <a:off x="191250" y="1979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73763"/>
                </a:solidFill>
                <a:latin typeface="Oswald"/>
                <a:ea typeface="Oswald"/>
                <a:cs typeface="Oswald"/>
                <a:sym typeface="Oswald"/>
              </a:rPr>
              <a:t>Athletes</a:t>
            </a:r>
            <a:r>
              <a:rPr b="1" lang="en">
                <a:solidFill>
                  <a:srgbClr val="073763"/>
                </a:solidFill>
                <a:latin typeface="Oswald"/>
                <a:ea typeface="Oswald"/>
                <a:cs typeface="Oswald"/>
                <a:sym typeface="Oswald"/>
              </a:rPr>
              <a:t> by country</a:t>
            </a:r>
            <a:endParaRPr b="1">
              <a:solidFill>
                <a:srgbClr val="073763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9"/>
          <p:cNvSpPr/>
          <p:nvPr/>
        </p:nvSpPr>
        <p:spPr>
          <a:xfrm>
            <a:off x="0" y="222650"/>
            <a:ext cx="9144000" cy="523200"/>
          </a:xfrm>
          <a:prstGeom prst="rect">
            <a:avLst/>
          </a:prstGeom>
          <a:solidFill>
            <a:srgbClr val="E691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dk2"/>
              </a:highlight>
            </a:endParaRPr>
          </a:p>
        </p:txBody>
      </p:sp>
      <p:sp>
        <p:nvSpPr>
          <p:cNvPr id="102" name="Google Shape;102;p19"/>
          <p:cNvSpPr txBox="1"/>
          <p:nvPr>
            <p:ph type="title"/>
          </p:nvPr>
        </p:nvSpPr>
        <p:spPr>
          <a:xfrm>
            <a:off x="191250" y="1979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73763"/>
                </a:solidFill>
                <a:latin typeface="Oswald"/>
                <a:ea typeface="Oswald"/>
                <a:cs typeface="Oswald"/>
                <a:sym typeface="Oswald"/>
              </a:rPr>
              <a:t>Competition S</a:t>
            </a:r>
            <a:r>
              <a:rPr b="1" lang="en">
                <a:solidFill>
                  <a:srgbClr val="073763"/>
                </a:solidFill>
                <a:latin typeface="Oswald"/>
                <a:ea typeface="Oswald"/>
                <a:cs typeface="Oswald"/>
                <a:sym typeface="Oswald"/>
              </a:rPr>
              <a:t>tatistics </a:t>
            </a:r>
            <a:endParaRPr b="1">
              <a:solidFill>
                <a:srgbClr val="073763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03" name="Google Shape;103;p19" title="Competitions per year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200" y="1734654"/>
            <a:ext cx="3650050" cy="243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9" title="Chart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98350" y="1454263"/>
            <a:ext cx="4837601" cy="29941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0"/>
          <p:cNvSpPr/>
          <p:nvPr/>
        </p:nvSpPr>
        <p:spPr>
          <a:xfrm>
            <a:off x="0" y="222650"/>
            <a:ext cx="9144000" cy="523200"/>
          </a:xfrm>
          <a:prstGeom prst="rect">
            <a:avLst/>
          </a:prstGeom>
          <a:solidFill>
            <a:srgbClr val="E691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dk2"/>
              </a:highlight>
            </a:endParaRPr>
          </a:p>
        </p:txBody>
      </p:sp>
      <p:sp>
        <p:nvSpPr>
          <p:cNvPr id="110" name="Google Shape;110;p20"/>
          <p:cNvSpPr txBox="1"/>
          <p:nvPr>
            <p:ph type="title"/>
          </p:nvPr>
        </p:nvSpPr>
        <p:spPr>
          <a:xfrm>
            <a:off x="191250" y="1979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73763"/>
                </a:solidFill>
                <a:latin typeface="Oswald"/>
                <a:ea typeface="Oswald"/>
                <a:cs typeface="Oswald"/>
                <a:sym typeface="Oswald"/>
              </a:rPr>
              <a:t>Competition locations</a:t>
            </a:r>
            <a:endParaRPr b="1">
              <a:solidFill>
                <a:srgbClr val="073763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11" name="Google Shape;11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4250" y="745850"/>
            <a:ext cx="7115503" cy="44055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1"/>
          <p:cNvSpPr/>
          <p:nvPr/>
        </p:nvSpPr>
        <p:spPr>
          <a:xfrm>
            <a:off x="6632050" y="2212824"/>
            <a:ext cx="1859700" cy="2598000"/>
          </a:xfrm>
          <a:prstGeom prst="roundRect">
            <a:avLst>
              <a:gd fmla="val 16667" name="adj"/>
            </a:avLst>
          </a:prstGeom>
          <a:solidFill>
            <a:srgbClr val="D77659">
              <a:alpha val="178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21"/>
          <p:cNvSpPr/>
          <p:nvPr/>
        </p:nvSpPr>
        <p:spPr>
          <a:xfrm>
            <a:off x="3759101" y="2225430"/>
            <a:ext cx="1635300" cy="2212200"/>
          </a:xfrm>
          <a:prstGeom prst="roundRect">
            <a:avLst>
              <a:gd fmla="val 16667" name="adj"/>
            </a:avLst>
          </a:prstGeom>
          <a:solidFill>
            <a:srgbClr val="AB4028">
              <a:alpha val="172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21"/>
          <p:cNvSpPr/>
          <p:nvPr/>
        </p:nvSpPr>
        <p:spPr>
          <a:xfrm>
            <a:off x="806450" y="2225425"/>
            <a:ext cx="1500000" cy="1619100"/>
          </a:xfrm>
          <a:prstGeom prst="roundRect">
            <a:avLst>
              <a:gd fmla="val 16667" name="adj"/>
            </a:avLst>
          </a:prstGeom>
          <a:solidFill>
            <a:srgbClr val="004552">
              <a:alpha val="172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21"/>
          <p:cNvSpPr/>
          <p:nvPr/>
        </p:nvSpPr>
        <p:spPr>
          <a:xfrm>
            <a:off x="0" y="222650"/>
            <a:ext cx="9144000" cy="523200"/>
          </a:xfrm>
          <a:prstGeom prst="rect">
            <a:avLst/>
          </a:prstGeom>
          <a:solidFill>
            <a:srgbClr val="E691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dk2"/>
              </a:highlight>
            </a:endParaRPr>
          </a:p>
        </p:txBody>
      </p:sp>
      <p:sp>
        <p:nvSpPr>
          <p:cNvPr id="120" name="Google Shape;120;p21"/>
          <p:cNvSpPr txBox="1"/>
          <p:nvPr>
            <p:ph type="title"/>
          </p:nvPr>
        </p:nvSpPr>
        <p:spPr>
          <a:xfrm>
            <a:off x="191250" y="1979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73763"/>
                </a:solidFill>
                <a:latin typeface="Oswald"/>
                <a:ea typeface="Oswald"/>
                <a:cs typeface="Oswald"/>
                <a:sym typeface="Oswald"/>
              </a:rPr>
              <a:t>Medal Statistics</a:t>
            </a:r>
            <a:endParaRPr b="1">
              <a:solidFill>
                <a:srgbClr val="073763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21" name="Google Shape;121;p21"/>
          <p:cNvSpPr/>
          <p:nvPr/>
        </p:nvSpPr>
        <p:spPr>
          <a:xfrm>
            <a:off x="191250" y="1067275"/>
            <a:ext cx="2743200" cy="3931800"/>
          </a:xfrm>
          <a:prstGeom prst="bracketPair">
            <a:avLst/>
          </a:prstGeom>
          <a:noFill/>
          <a:ln cap="flat" cmpd="sng" w="38100">
            <a:solidFill>
              <a:srgbClr val="00455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21"/>
          <p:cNvSpPr/>
          <p:nvPr/>
        </p:nvSpPr>
        <p:spPr>
          <a:xfrm>
            <a:off x="3196325" y="1067275"/>
            <a:ext cx="2739300" cy="3931800"/>
          </a:xfrm>
          <a:prstGeom prst="bracketPair">
            <a:avLst/>
          </a:prstGeom>
          <a:noFill/>
          <a:ln cap="flat" cmpd="sng" w="38100">
            <a:solidFill>
              <a:srgbClr val="AB402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21"/>
          <p:cNvSpPr/>
          <p:nvPr/>
        </p:nvSpPr>
        <p:spPr>
          <a:xfrm>
            <a:off x="6197500" y="1067275"/>
            <a:ext cx="2743200" cy="3931800"/>
          </a:xfrm>
          <a:prstGeom prst="bracketPair">
            <a:avLst/>
          </a:prstGeom>
          <a:noFill/>
          <a:ln cap="flat" cmpd="sng" w="38100">
            <a:solidFill>
              <a:srgbClr val="D776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21"/>
          <p:cNvSpPr txBox="1"/>
          <p:nvPr/>
        </p:nvSpPr>
        <p:spPr>
          <a:xfrm>
            <a:off x="950100" y="788600"/>
            <a:ext cx="12255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004552"/>
                </a:solidFill>
                <a:latin typeface="Georgia"/>
                <a:ea typeface="Georgia"/>
                <a:cs typeface="Georgia"/>
                <a:sym typeface="Georgia"/>
              </a:rPr>
              <a:t>GOLD </a:t>
            </a:r>
            <a:endParaRPr b="1" sz="1900">
              <a:solidFill>
                <a:srgbClr val="004552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25" name="Google Shape;125;p21"/>
          <p:cNvSpPr txBox="1"/>
          <p:nvPr/>
        </p:nvSpPr>
        <p:spPr>
          <a:xfrm>
            <a:off x="6870850" y="788588"/>
            <a:ext cx="13965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D77659"/>
                </a:solidFill>
                <a:latin typeface="Georgia"/>
                <a:ea typeface="Georgia"/>
                <a:cs typeface="Georgia"/>
                <a:sym typeface="Georgia"/>
              </a:rPr>
              <a:t>BRONZE</a:t>
            </a:r>
            <a:endParaRPr b="1" sz="1900">
              <a:solidFill>
                <a:srgbClr val="D77659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26" name="Google Shape;126;p21"/>
          <p:cNvSpPr txBox="1"/>
          <p:nvPr/>
        </p:nvSpPr>
        <p:spPr>
          <a:xfrm>
            <a:off x="3953213" y="776213"/>
            <a:ext cx="12255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AB4028"/>
                </a:solidFill>
                <a:latin typeface="Georgia"/>
                <a:ea typeface="Georgia"/>
                <a:cs typeface="Georgia"/>
                <a:sym typeface="Georgia"/>
              </a:rPr>
              <a:t>SILVER</a:t>
            </a:r>
            <a:endParaRPr b="1" sz="1900">
              <a:solidFill>
                <a:srgbClr val="AB4028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graphicFrame>
        <p:nvGraphicFramePr>
          <p:cNvPr id="127" name="Google Shape;127;p21"/>
          <p:cNvGraphicFramePr/>
          <p:nvPr/>
        </p:nvGraphicFramePr>
        <p:xfrm>
          <a:off x="402038" y="1297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{9496D603-0079-43EB-8DC6-0CF9F3D4ECC9}</a:tableStyleId>
              </a:tblPr>
              <a:tblGrid>
                <a:gridCol w="1542050"/>
                <a:gridCol w="765100"/>
              </a:tblGrid>
              <a:tr h="3453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rgbClr val="004552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Average age:</a:t>
                      </a:r>
                      <a:endParaRPr b="1" sz="1300">
                        <a:solidFill>
                          <a:srgbClr val="004552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004552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23 y.o.</a:t>
                      </a:r>
                      <a:endParaRPr sz="1300">
                        <a:solidFill>
                          <a:srgbClr val="004552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6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rgbClr val="004552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Average height:</a:t>
                      </a:r>
                      <a:endParaRPr b="1" sz="1300">
                        <a:solidFill>
                          <a:srgbClr val="004552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004552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164 cm</a:t>
                      </a:r>
                      <a:endParaRPr sz="1300">
                        <a:solidFill>
                          <a:srgbClr val="004552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28" name="Google Shape;128;p21"/>
          <p:cNvGraphicFramePr/>
          <p:nvPr/>
        </p:nvGraphicFramePr>
        <p:xfrm>
          <a:off x="866400" y="2271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{9496D603-0079-43EB-8DC6-0CF9F3D4ECC9}</a:tableStyleId>
              </a:tblPr>
              <a:tblGrid>
                <a:gridCol w="1121300"/>
                <a:gridCol w="257150"/>
              </a:tblGrid>
              <a:tr h="1461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1A3438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Janja Garnbret</a:t>
                      </a:r>
                      <a:endParaRPr sz="1000">
                        <a:solidFill>
                          <a:srgbClr val="1A3438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455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455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1A3438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15</a:t>
                      </a:r>
                      <a:endParaRPr sz="1000">
                        <a:solidFill>
                          <a:srgbClr val="1A3438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455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455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61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1A3438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Shauna Coxsey</a:t>
                      </a:r>
                      <a:endParaRPr sz="1000">
                        <a:solidFill>
                          <a:srgbClr val="1A3438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455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455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455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1A3438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8</a:t>
                      </a:r>
                      <a:endParaRPr sz="1000">
                        <a:solidFill>
                          <a:srgbClr val="1A3438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455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455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455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61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1A3438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Natalia Grossman</a:t>
                      </a:r>
                      <a:endParaRPr sz="1000">
                        <a:solidFill>
                          <a:srgbClr val="1A3438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455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455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455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1A3438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3</a:t>
                      </a:r>
                      <a:endParaRPr sz="1000">
                        <a:solidFill>
                          <a:srgbClr val="1A3438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455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455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455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61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1A3438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Miho Nonaka</a:t>
                      </a:r>
                      <a:endParaRPr sz="1000">
                        <a:solidFill>
                          <a:srgbClr val="1A3438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455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455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455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1A3438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3</a:t>
                      </a:r>
                      <a:endParaRPr sz="1000">
                        <a:solidFill>
                          <a:srgbClr val="1A3438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455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455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455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61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1A3438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Akiyo Noguchi</a:t>
                      </a:r>
                      <a:endParaRPr sz="1000">
                        <a:solidFill>
                          <a:srgbClr val="1A3438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455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455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455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1A3438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3</a:t>
                      </a:r>
                      <a:endParaRPr sz="1000">
                        <a:solidFill>
                          <a:srgbClr val="1A3438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455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455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455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61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1A3438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Alex Puccio</a:t>
                      </a:r>
                      <a:endParaRPr sz="1000">
                        <a:solidFill>
                          <a:srgbClr val="1A3438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455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455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455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1A3438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1</a:t>
                      </a:r>
                      <a:endParaRPr sz="1000">
                        <a:solidFill>
                          <a:srgbClr val="1A3438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455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455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455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61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1A3438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Megan Mascarenas</a:t>
                      </a:r>
                      <a:endParaRPr sz="1000">
                        <a:solidFill>
                          <a:srgbClr val="1A3438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455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455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455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1A3438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1</a:t>
                      </a:r>
                      <a:endParaRPr sz="1000">
                        <a:solidFill>
                          <a:srgbClr val="1A3438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455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455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455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61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1A3438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Petra Klingler</a:t>
                      </a:r>
                      <a:endParaRPr sz="1000">
                        <a:solidFill>
                          <a:srgbClr val="1A3438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455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455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1A3438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1</a:t>
                      </a:r>
                      <a:endParaRPr sz="1000">
                        <a:solidFill>
                          <a:srgbClr val="1A3438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455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4552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29" name="Google Shape;129;p21"/>
          <p:cNvGraphicFramePr/>
          <p:nvPr/>
        </p:nvGraphicFramePr>
        <p:xfrm>
          <a:off x="3838675" y="2271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{9496D603-0079-43EB-8DC6-0CF9F3D4ECC9}</a:tableStyleId>
              </a:tblPr>
              <a:tblGrid>
                <a:gridCol w="1220150"/>
                <a:gridCol w="279825"/>
              </a:tblGrid>
              <a:tr h="1672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1A3438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Akiyo Noguchi</a:t>
                      </a:r>
                      <a:endParaRPr sz="1000">
                        <a:solidFill>
                          <a:srgbClr val="1A3438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B4028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B4028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1A3438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9</a:t>
                      </a:r>
                      <a:endParaRPr sz="1000">
                        <a:solidFill>
                          <a:srgbClr val="1A3438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AB4028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B4028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672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1A3438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Miho Nonaka</a:t>
                      </a:r>
                      <a:endParaRPr sz="1000">
                        <a:solidFill>
                          <a:srgbClr val="1A3438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B4028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B4028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B4028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1A3438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8</a:t>
                      </a:r>
                      <a:endParaRPr sz="1000">
                        <a:solidFill>
                          <a:srgbClr val="1A3438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AB4028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B4028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B4028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672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1A3438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Shauna Coxsey</a:t>
                      </a:r>
                      <a:endParaRPr sz="1000">
                        <a:solidFill>
                          <a:srgbClr val="1A3438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B4028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B4028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B4028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1A3438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5</a:t>
                      </a:r>
                      <a:endParaRPr sz="1000">
                        <a:solidFill>
                          <a:srgbClr val="1A3438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AB4028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B4028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B4028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672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1A3438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Janja Garnbret</a:t>
                      </a:r>
                      <a:endParaRPr sz="1000">
                        <a:solidFill>
                          <a:srgbClr val="1A3438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B4028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B4028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B4028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1A3438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4</a:t>
                      </a:r>
                      <a:endParaRPr sz="1000">
                        <a:solidFill>
                          <a:srgbClr val="1A3438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AB4028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B4028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B4028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672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1A3438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Melissa Le Neve</a:t>
                      </a:r>
                      <a:endParaRPr sz="1000">
                        <a:solidFill>
                          <a:srgbClr val="1A3438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B4028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B4028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B4028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1A3438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2</a:t>
                      </a:r>
                      <a:endParaRPr sz="1000">
                        <a:solidFill>
                          <a:srgbClr val="1A3438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AB4028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B4028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B4028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672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1A3438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Oriane Bertone</a:t>
                      </a:r>
                      <a:endParaRPr sz="1000">
                        <a:solidFill>
                          <a:srgbClr val="1A3438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B4028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B4028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B4028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1A3438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2</a:t>
                      </a:r>
                      <a:endParaRPr sz="1000">
                        <a:solidFill>
                          <a:srgbClr val="1A3438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AB4028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B4028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B4028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672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1A3438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Natalia Grossman</a:t>
                      </a:r>
                      <a:endParaRPr sz="1000">
                        <a:solidFill>
                          <a:srgbClr val="1A3438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B4028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B4028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B4028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1A3438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1</a:t>
                      </a:r>
                      <a:endParaRPr sz="1000">
                        <a:solidFill>
                          <a:srgbClr val="1A3438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AB4028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B4028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B4028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672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1A3438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Camilla Moroni</a:t>
                      </a:r>
                      <a:endParaRPr sz="1000">
                        <a:solidFill>
                          <a:srgbClr val="1A3438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B4028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B4028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B4028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1A3438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1</a:t>
                      </a:r>
                      <a:endParaRPr sz="1000">
                        <a:solidFill>
                          <a:srgbClr val="1A3438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AB4028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B4028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B4028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672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1A3438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Fanny Gibert</a:t>
                      </a:r>
                      <a:endParaRPr sz="1000">
                        <a:solidFill>
                          <a:srgbClr val="1A3438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B4028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B4028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B4028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1A3438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1</a:t>
                      </a:r>
                      <a:endParaRPr sz="1000">
                        <a:solidFill>
                          <a:srgbClr val="1A3438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AB4028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B4028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B4028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672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1A3438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Katharina Saurwein</a:t>
                      </a:r>
                      <a:endParaRPr sz="1000">
                        <a:solidFill>
                          <a:srgbClr val="1A3438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B4028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B4028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B4028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1A3438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1</a:t>
                      </a:r>
                      <a:endParaRPr sz="1000">
                        <a:solidFill>
                          <a:srgbClr val="1A3438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AB4028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B4028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B4028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672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1A3438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Monika Retschy</a:t>
                      </a:r>
                      <a:endParaRPr sz="1000">
                        <a:solidFill>
                          <a:srgbClr val="1A3438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B4028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B4028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1A3438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1</a:t>
                      </a:r>
                      <a:endParaRPr sz="1000">
                        <a:solidFill>
                          <a:srgbClr val="1A3438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AB4028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B4028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30" name="Google Shape;130;p21"/>
          <p:cNvGraphicFramePr/>
          <p:nvPr/>
        </p:nvGraphicFramePr>
        <p:xfrm>
          <a:off x="6711713" y="2271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{9496D603-0079-43EB-8DC6-0CF9F3D4ECC9}</a:tableStyleId>
              </a:tblPr>
              <a:tblGrid>
                <a:gridCol w="1457600"/>
                <a:gridCol w="257150"/>
              </a:tblGrid>
              <a:tr h="1674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1A3438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Akiyo Noguchi</a:t>
                      </a:r>
                      <a:endParaRPr sz="1000">
                        <a:solidFill>
                          <a:srgbClr val="1A3438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7765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7765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1A3438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10</a:t>
                      </a:r>
                      <a:endParaRPr sz="1000">
                        <a:solidFill>
                          <a:srgbClr val="1A3438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D7765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7765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674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1A3438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Miho Nonaka</a:t>
                      </a:r>
                      <a:endParaRPr sz="1000">
                        <a:solidFill>
                          <a:srgbClr val="1A3438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7765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7765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7765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1A3438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7</a:t>
                      </a:r>
                      <a:endParaRPr sz="1000">
                        <a:solidFill>
                          <a:srgbClr val="1A3438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D7765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7765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7765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674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1A3438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Stasa Gejo</a:t>
                      </a:r>
                      <a:endParaRPr sz="1000">
                        <a:solidFill>
                          <a:srgbClr val="1A3438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7765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7765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7765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1A3438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4</a:t>
                      </a:r>
                      <a:endParaRPr sz="1000">
                        <a:solidFill>
                          <a:srgbClr val="1A3438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D7765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7765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7765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674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1A3438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Fanny Gibert</a:t>
                      </a:r>
                      <a:endParaRPr sz="1000">
                        <a:solidFill>
                          <a:srgbClr val="1A3438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7765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7765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7765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1A3438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3</a:t>
                      </a:r>
                      <a:endParaRPr sz="1000">
                        <a:solidFill>
                          <a:srgbClr val="1A3438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D7765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7765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7765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674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1A3438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Brooke Raboutou</a:t>
                      </a:r>
                      <a:endParaRPr sz="1000">
                        <a:solidFill>
                          <a:srgbClr val="1A3438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7765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7765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7765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1A3438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2</a:t>
                      </a:r>
                      <a:endParaRPr sz="1000">
                        <a:solidFill>
                          <a:srgbClr val="1A3438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D7765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7765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7765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674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1A3438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Shauna Coxsey</a:t>
                      </a:r>
                      <a:endParaRPr sz="1000">
                        <a:solidFill>
                          <a:srgbClr val="1A3438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7765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7765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7765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1A3438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2</a:t>
                      </a:r>
                      <a:endParaRPr sz="1000">
                        <a:solidFill>
                          <a:srgbClr val="1A3438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D7765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7765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7765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674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1A3438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Natalia Grossman</a:t>
                      </a:r>
                      <a:endParaRPr sz="1000">
                        <a:solidFill>
                          <a:srgbClr val="1A3438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7765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7765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7765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1A3438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1</a:t>
                      </a:r>
                      <a:endParaRPr sz="1000">
                        <a:solidFill>
                          <a:srgbClr val="1A3438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D7765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7765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7765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674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1A3438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Jessica Pilz</a:t>
                      </a:r>
                      <a:endParaRPr sz="1000">
                        <a:solidFill>
                          <a:srgbClr val="1A3438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7765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7765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7765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1A3438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1</a:t>
                      </a:r>
                      <a:endParaRPr sz="1000">
                        <a:solidFill>
                          <a:srgbClr val="1A3438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D7765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7765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7765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674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1A3438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Ai Mori</a:t>
                      </a:r>
                      <a:endParaRPr sz="1000">
                        <a:solidFill>
                          <a:srgbClr val="1A3438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7765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7765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7765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1A3438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1</a:t>
                      </a:r>
                      <a:endParaRPr sz="1000">
                        <a:solidFill>
                          <a:srgbClr val="1A3438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D7765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7765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7765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674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1A3438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Mia Krampl</a:t>
                      </a:r>
                      <a:endParaRPr sz="1000">
                        <a:solidFill>
                          <a:srgbClr val="1A3438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7765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7765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7765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1A3438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1</a:t>
                      </a:r>
                      <a:endParaRPr sz="1000">
                        <a:solidFill>
                          <a:srgbClr val="1A3438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D7765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7765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7765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674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1A3438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Ekaterina Kipriianova</a:t>
                      </a:r>
                      <a:endParaRPr sz="1000">
                        <a:solidFill>
                          <a:srgbClr val="1A3438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7765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7765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7765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1A3438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1</a:t>
                      </a:r>
                      <a:endParaRPr sz="1000">
                        <a:solidFill>
                          <a:srgbClr val="1A3438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D7765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7765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7765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674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1A3438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Megan Mascarenas</a:t>
                      </a:r>
                      <a:endParaRPr sz="1000">
                        <a:solidFill>
                          <a:srgbClr val="1A3438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7765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7765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7765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1A3438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1</a:t>
                      </a:r>
                      <a:endParaRPr sz="1000">
                        <a:solidFill>
                          <a:srgbClr val="1A3438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D7765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7765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7765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674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1A3438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Anna Stöhr</a:t>
                      </a:r>
                      <a:endParaRPr sz="1000">
                        <a:solidFill>
                          <a:srgbClr val="1A3438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7765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7765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1A3438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1</a:t>
                      </a:r>
                      <a:endParaRPr sz="1000">
                        <a:solidFill>
                          <a:srgbClr val="1A3438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D7765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7765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31" name="Google Shape;131;p21"/>
          <p:cNvSpPr txBox="1"/>
          <p:nvPr/>
        </p:nvSpPr>
        <p:spPr>
          <a:xfrm>
            <a:off x="514625" y="3971675"/>
            <a:ext cx="2082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4552"/>
                </a:solidFill>
                <a:latin typeface="Georgia"/>
                <a:ea typeface="Georgia"/>
                <a:cs typeface="Georgia"/>
                <a:sym typeface="Georgia"/>
              </a:rPr>
              <a:t>In </a:t>
            </a:r>
            <a:r>
              <a:rPr b="1" lang="en" sz="1200">
                <a:solidFill>
                  <a:srgbClr val="004552"/>
                </a:solidFill>
                <a:latin typeface="Georgia"/>
                <a:ea typeface="Georgia"/>
                <a:cs typeface="Georgia"/>
                <a:sym typeface="Georgia"/>
              </a:rPr>
              <a:t>2019</a:t>
            </a:r>
            <a:r>
              <a:rPr lang="en" sz="1200">
                <a:solidFill>
                  <a:srgbClr val="004552"/>
                </a:solidFill>
                <a:latin typeface="Georgia"/>
                <a:ea typeface="Georgia"/>
                <a:cs typeface="Georgia"/>
                <a:sym typeface="Georgia"/>
              </a:rPr>
              <a:t> there was one athlete that won all the World Cups: </a:t>
            </a:r>
            <a:endParaRPr sz="1200">
              <a:solidFill>
                <a:srgbClr val="004552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4552"/>
                </a:solidFill>
                <a:latin typeface="Georgia"/>
                <a:ea typeface="Georgia"/>
                <a:cs typeface="Georgia"/>
                <a:sym typeface="Georgia"/>
              </a:rPr>
              <a:t>Janja Garnbret</a:t>
            </a:r>
            <a:endParaRPr b="1" sz="1200">
              <a:solidFill>
                <a:srgbClr val="004552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graphicFrame>
        <p:nvGraphicFramePr>
          <p:cNvPr id="132" name="Google Shape;132;p21"/>
          <p:cNvGraphicFramePr/>
          <p:nvPr/>
        </p:nvGraphicFramePr>
        <p:xfrm>
          <a:off x="3435100" y="1297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{9496D603-0079-43EB-8DC6-0CF9F3D4ECC9}</a:tableStyleId>
              </a:tblPr>
              <a:tblGrid>
                <a:gridCol w="1542050"/>
                <a:gridCol w="765100"/>
              </a:tblGrid>
              <a:tr h="3453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rgbClr val="AB4028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Average age:</a:t>
                      </a:r>
                      <a:endParaRPr b="1" sz="1300">
                        <a:solidFill>
                          <a:srgbClr val="AB4028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AB4028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24 y.o.</a:t>
                      </a:r>
                      <a:endParaRPr sz="1300">
                        <a:solidFill>
                          <a:srgbClr val="AB4028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6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rgbClr val="AB4028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Average height:</a:t>
                      </a:r>
                      <a:endParaRPr b="1" sz="1300">
                        <a:solidFill>
                          <a:srgbClr val="AB4028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AB4028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164 cm</a:t>
                      </a:r>
                      <a:endParaRPr sz="1300">
                        <a:solidFill>
                          <a:srgbClr val="AB4028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33" name="Google Shape;133;p21"/>
          <p:cNvGraphicFramePr/>
          <p:nvPr/>
        </p:nvGraphicFramePr>
        <p:xfrm>
          <a:off x="6468150" y="12930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{9496D603-0079-43EB-8DC6-0CF9F3D4ECC9}</a:tableStyleId>
              </a:tblPr>
              <a:tblGrid>
                <a:gridCol w="1542050"/>
                <a:gridCol w="765100"/>
              </a:tblGrid>
              <a:tr h="3453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rgbClr val="D77659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Average age:</a:t>
                      </a:r>
                      <a:endParaRPr b="1" sz="1300">
                        <a:solidFill>
                          <a:srgbClr val="D77659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D77659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24 y.o.</a:t>
                      </a:r>
                      <a:endParaRPr sz="1300">
                        <a:solidFill>
                          <a:srgbClr val="D77659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6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rgbClr val="D77659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Average height:</a:t>
                      </a:r>
                      <a:endParaRPr b="1" sz="1300">
                        <a:solidFill>
                          <a:srgbClr val="D77659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D77659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166 cm</a:t>
                      </a:r>
                      <a:endParaRPr sz="1300">
                        <a:solidFill>
                          <a:srgbClr val="D77659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